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1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6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6772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2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0392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76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37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2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7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1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8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0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0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6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1479A-31B3-4CC0-94E7-81ABBA223AC3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0251CB-8DDE-4EA6-920B-1C59F474F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sr-Cyrl-RS" dirty="0" smtClean="0"/>
          </a:p>
          <a:p>
            <a:pPr algn="l"/>
            <a:r>
              <a:rPr lang="sr-Cyrl-RS" dirty="0" smtClean="0"/>
              <a:t>Др Мирјана Матовић, проф.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Cyrl-RS" u="sng" dirty="0" smtClean="0">
                <a:solidFill>
                  <a:srgbClr val="002060"/>
                </a:solidFill>
              </a:rPr>
              <a:t>Важно</a:t>
            </a:r>
          </a:p>
          <a:p>
            <a:pPr lvl="1"/>
            <a:r>
              <a:rPr lang="sr-Cyrl-RS" dirty="0" smtClean="0">
                <a:solidFill>
                  <a:srgbClr val="002060"/>
                </a:solidFill>
              </a:rPr>
              <a:t>Наредних недеља на сајт ће бити постављан теоријски део који би требало пажљиво да прочитате, промислите о тексту и уколико имате нејасноћа, контактирате професорку.</a:t>
            </a:r>
          </a:p>
          <a:p>
            <a:pPr lvl="1"/>
            <a:r>
              <a:rPr lang="sr-Cyrl-RS" dirty="0" smtClean="0">
                <a:solidFill>
                  <a:srgbClr val="002060"/>
                </a:solidFill>
              </a:rPr>
              <a:t>Ваш крајњи задатак биће осмишљавање/праћење музичке „активности“ у оквиру евентнуалног пројекта.</a:t>
            </a:r>
          </a:p>
          <a:p>
            <a:pPr lvl="1"/>
            <a:r>
              <a:rPr lang="sr-Cyrl-RS" dirty="0" smtClean="0">
                <a:solidFill>
                  <a:srgbClr val="002060"/>
                </a:solidFill>
              </a:rPr>
              <a:t>Од свакога се очекује тематска оригиналност, поступност у осмишљавању тока пројекта, прилагодљивост присутних методика у смислу омогућавања музици да води рад са децом. </a:t>
            </a:r>
          </a:p>
          <a:p>
            <a:pPr lvl="1"/>
            <a:r>
              <a:rPr lang="sr-Cyrl-RS" dirty="0" smtClean="0">
                <a:solidFill>
                  <a:srgbClr val="002060"/>
                </a:solidFill>
              </a:rPr>
              <a:t>Очекује се од студента да усвоји све неопходне компетенције за будући рад са децом у музици, у контексту развоја пројекта и принципа Нових основа. </a:t>
            </a:r>
          </a:p>
          <a:p>
            <a:pPr marL="457200" lvl="1" indent="0" algn="ctr">
              <a:buNone/>
            </a:pPr>
            <a:r>
              <a:rPr lang="sr-Cyrl-RS" dirty="0" smtClean="0">
                <a:solidFill>
                  <a:srgbClr val="002060"/>
                </a:solidFill>
              </a:rPr>
              <a:t>Срећан рад!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У </a:t>
            </a:r>
            <a:r>
              <a:rPr lang="sr-Cyrl-RS" dirty="0" smtClean="0"/>
              <a:t>свим активностима, а посебно у музичкој,од студента будућег васпитача </a:t>
            </a:r>
            <a:r>
              <a:rPr lang="sr-Cyrl-RS" dirty="0" smtClean="0"/>
              <a:t>се очекује:</a:t>
            </a:r>
            <a:endParaRPr lang="sr-Cyrl-RS" dirty="0"/>
          </a:p>
          <a:p>
            <a:pPr marL="457200" lvl="1" indent="0">
              <a:buNone/>
            </a:pPr>
            <a:r>
              <a:rPr lang="sr-Cyrl-RS" sz="1800" dirty="0"/>
              <a:t>	</a:t>
            </a:r>
            <a:r>
              <a:rPr lang="sr-Cyrl-RS" sz="1800" dirty="0" smtClean="0"/>
              <a:t>- максималан </a:t>
            </a:r>
            <a:r>
              <a:rPr lang="sr-Cyrl-RS" sz="1800" dirty="0"/>
              <a:t>ниво знања и вештина</a:t>
            </a:r>
          </a:p>
          <a:p>
            <a:pPr marL="457200" lvl="1" indent="0">
              <a:buNone/>
            </a:pPr>
            <a:r>
              <a:rPr lang="sr-Cyrl-RS" sz="1800" dirty="0"/>
              <a:t>	- развијене научне компетенције</a:t>
            </a:r>
          </a:p>
          <a:p>
            <a:pPr marL="457200" lvl="1" indent="0">
              <a:buNone/>
            </a:pPr>
            <a:r>
              <a:rPr lang="sr-Cyrl-RS" sz="1800" dirty="0"/>
              <a:t>	- способност и склоност ка </a:t>
            </a:r>
            <a:r>
              <a:rPr lang="sr-Cyrl-RS" sz="1800" dirty="0" smtClean="0"/>
              <a:t>стваралачком раду</a:t>
            </a:r>
            <a:endParaRPr lang="sr-Cyrl-RS" sz="1800" dirty="0"/>
          </a:p>
          <a:p>
            <a:pPr marL="457200" lvl="1" indent="0">
              <a:buNone/>
            </a:pPr>
            <a:r>
              <a:rPr lang="sr-Cyrl-RS" sz="1800" dirty="0"/>
              <a:t>	- развијене естетичке компетенције</a:t>
            </a:r>
          </a:p>
          <a:p>
            <a:pPr marL="457200" lvl="1" indent="0">
              <a:buNone/>
            </a:pPr>
            <a:r>
              <a:rPr lang="sr-Cyrl-RS" sz="1800" dirty="0"/>
              <a:t>	- способност интегрисања знања и вештина</a:t>
            </a:r>
          </a:p>
          <a:p>
            <a:pPr marL="457200" lvl="1" indent="0">
              <a:buNone/>
            </a:pPr>
            <a:r>
              <a:rPr lang="sr-Cyrl-RS" sz="1800" dirty="0"/>
              <a:t>	- сарадња са </a:t>
            </a:r>
            <a:r>
              <a:rPr lang="sr-Cyrl-RS" sz="1800" dirty="0" smtClean="0"/>
              <a:t>(унутрашњим </a:t>
            </a:r>
            <a:r>
              <a:rPr lang="sr-Cyrl-RS" sz="1800" dirty="0"/>
              <a:t>и </a:t>
            </a:r>
            <a:r>
              <a:rPr lang="sr-Cyrl-RS" sz="1800" dirty="0" smtClean="0"/>
              <a:t>спољним) </a:t>
            </a:r>
            <a:r>
              <a:rPr lang="sr-Cyrl-RS" sz="1800" dirty="0" smtClean="0"/>
              <a:t>члановима </a:t>
            </a:r>
            <a:r>
              <a:rPr lang="sr-Cyrl-RS" sz="1800" dirty="0"/>
              <a:t>заједнице</a:t>
            </a:r>
          </a:p>
          <a:p>
            <a:pPr marL="457200" lvl="1" indent="0">
              <a:buNone/>
            </a:pPr>
            <a:r>
              <a:rPr lang="sr-Cyrl-RS" sz="1800" dirty="0"/>
              <a:t>	- </a:t>
            </a:r>
            <a:r>
              <a:rPr lang="sr-Cyrl-RS" sz="1800" dirty="0" smtClean="0"/>
              <a:t>да разуме дете </a:t>
            </a:r>
            <a:r>
              <a:rPr lang="sr-Cyrl-RS" sz="1800" dirty="0"/>
              <a:t>као „личност у настајању“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17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Музика у раду са децом утиче на изградњу </a:t>
            </a:r>
            <a:r>
              <a:rPr lang="sr-Cyrl-RS" dirty="0"/>
              <a:t>(музичког) идентитета, развој (музичке) интелигенције, развој естетске свести и критичког става. </a:t>
            </a:r>
          </a:p>
          <a:p>
            <a:r>
              <a:rPr lang="sr-Cyrl-RS" dirty="0" smtClean="0"/>
              <a:t>У психолошком смислу, музика може да утиче </a:t>
            </a:r>
            <a:r>
              <a:rPr lang="sr-Cyrl-RS" dirty="0"/>
              <a:t>на изазивање различитих образаца </a:t>
            </a:r>
            <a:r>
              <a:rPr lang="sr-Cyrl-RS" dirty="0" smtClean="0"/>
              <a:t>емотивних и физиолоких реакција. Интензивнији </a:t>
            </a:r>
            <a:r>
              <a:rPr lang="sr-Cyrl-RS" dirty="0"/>
              <a:t>субјективни осећаји појачани музичким дејством могу да </a:t>
            </a:r>
            <a:r>
              <a:rPr lang="sr-Cyrl-RS" dirty="0" smtClean="0"/>
              <a:t>изазову чак језу или страх.</a:t>
            </a:r>
          </a:p>
          <a:p>
            <a:r>
              <a:rPr lang="sr-Cyrl-RS" dirty="0" smtClean="0"/>
              <a:t>Музиком </a:t>
            </a:r>
            <a:r>
              <a:rPr lang="sr-Cyrl-RS" dirty="0"/>
              <a:t>се може изазвати и изражајно понашање (смех, чуђење, покрет) које је најснажније у</a:t>
            </a:r>
            <a:r>
              <a:rPr lang="sr-Cyrl-RS" dirty="0" smtClean="0"/>
              <a:t> директном контакту </a:t>
            </a:r>
            <a:r>
              <a:rPr lang="sr-Cyrl-RS" dirty="0"/>
              <a:t>са </a:t>
            </a:r>
            <a:r>
              <a:rPr lang="sr-Cyrl-RS" dirty="0" smtClean="0"/>
              <a:t>музиком, али и смиреност</a:t>
            </a:r>
            <a:r>
              <a:rPr lang="sr-Cyrl-RS" dirty="0"/>
              <a:t>, љубав, нада, узбуђење, </a:t>
            </a:r>
            <a:r>
              <a:rPr lang="sr-Cyrl-RS" dirty="0" smtClean="0"/>
              <a:t>чежња, као и многи други синоними </a:t>
            </a:r>
            <a:r>
              <a:rPr lang="sr-Cyrl-RS" dirty="0"/>
              <a:t>емотивних </a:t>
            </a:r>
            <a:r>
              <a:rPr lang="sr-Cyrl-RS" dirty="0" smtClean="0"/>
              <a:t>реакција. </a:t>
            </a: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6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Музику би требало разумети као уметност са широким спектром деловања на развој појединца. У том смислу има </a:t>
            </a:r>
            <a:r>
              <a:rPr lang="sr-Cyrl-RS" dirty="0"/>
              <a:t>много дискусија </a:t>
            </a:r>
            <a:r>
              <a:rPr lang="sr-Cyrl-RS" dirty="0" smtClean="0"/>
              <a:t>на </a:t>
            </a:r>
            <a:r>
              <a:rPr lang="sr-Cyrl-RS" dirty="0"/>
              <a:t>тему </a:t>
            </a:r>
            <a:r>
              <a:rPr lang="sr-Cyrl-RS" dirty="0" smtClean="0"/>
              <a:t>њеног места и улоге у друштвеном, историјском, политичком, економском контексту.</a:t>
            </a:r>
            <a:endParaRPr lang="sr-Cyrl-RS" dirty="0"/>
          </a:p>
          <a:p>
            <a:r>
              <a:rPr lang="sr-Cyrl-RS" dirty="0" smtClean="0"/>
              <a:t>Зато је важно креирати музички рад у правцу савладавања музичког садржаја који је квалитетан и актуелан истовремено, прилагодљив и који садржи довољно васпитно образовних информација.</a:t>
            </a:r>
          </a:p>
          <a:p>
            <a:r>
              <a:rPr lang="sr-Cyrl-RS" dirty="0" smtClean="0"/>
              <a:t>Васпитно-образовни рад у музици полази од музике као уметности и вештине коју је могуће прилагодити свим узрастима. Актуелна музика не би требало да буде основно полазише, али ни нешто што се одбацује. Сваки музички садржај требало би објаснити – зашто јесте, односно није довољно квалитетан.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1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u="sng" dirty="0" smtClean="0"/>
              <a:t>Важно - подсетник за наредне кораке</a:t>
            </a:r>
            <a:r>
              <a:rPr lang="sr-Cyrl-RS" dirty="0" smtClean="0"/>
              <a:t>: </a:t>
            </a:r>
          </a:p>
          <a:p>
            <a:pPr marL="0" indent="0">
              <a:buNone/>
            </a:pPr>
            <a:r>
              <a:rPr lang="sr-Cyrl-RS" dirty="0" smtClean="0"/>
              <a:t> - Повезивање </a:t>
            </a:r>
            <a:r>
              <a:rPr lang="sr-Cyrl-RS" dirty="0"/>
              <a:t>методичких садржаја у васпитно-образовном раду веома је важно јер као резултат има целину уместо издвајања појединачних делова те исте целине. Музика је важан чинилац у овој вези јер у себе укључује сва обележја појавног света, а као уметност привлачи пажњу ума којом повезује и обједињује асоцијације, информације и усвојена знања дајући им ново значење и квалитет.   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- Из </a:t>
            </a:r>
            <a:r>
              <a:rPr lang="sr-Cyrl-RS" dirty="0"/>
              <a:t>аспекта Методике музичког васпитања деце предшколског узраста важни тренуци који утичу на реализацију музичке, као водеће активности, издвајају се: </a:t>
            </a:r>
          </a:p>
          <a:p>
            <a:pPr marL="457200" lvl="1" indent="0">
              <a:buNone/>
            </a:pPr>
            <a:r>
              <a:rPr lang="sr-Cyrl-RS" sz="2400" dirty="0" smtClean="0"/>
              <a:t>	</a:t>
            </a:r>
            <a:r>
              <a:rPr lang="sr-Cyrl-RS" sz="1900" dirty="0" smtClean="0"/>
              <a:t>време </a:t>
            </a:r>
            <a:endParaRPr lang="sr-Cyrl-RS" sz="1900" dirty="0"/>
          </a:p>
          <a:p>
            <a:pPr marL="457200" lvl="1" indent="0">
              <a:buNone/>
            </a:pPr>
            <a:r>
              <a:rPr lang="sr-Cyrl-RS" sz="1900" dirty="0" smtClean="0"/>
              <a:t>	корелација </a:t>
            </a:r>
            <a:r>
              <a:rPr lang="sr-Cyrl-RS" sz="1900" dirty="0"/>
              <a:t>и интеграција</a:t>
            </a:r>
          </a:p>
          <a:p>
            <a:pPr marL="457200" lvl="1" indent="0">
              <a:buNone/>
            </a:pPr>
            <a:r>
              <a:rPr lang="sr-Cyrl-RS" sz="1900" dirty="0" smtClean="0"/>
              <a:t>	мотивација </a:t>
            </a:r>
            <a:r>
              <a:rPr lang="sr-Cyrl-RS" sz="1900" dirty="0"/>
              <a:t>и креативност </a:t>
            </a:r>
          </a:p>
          <a:p>
            <a:pPr marL="457200" lvl="1" indent="0">
              <a:buNone/>
            </a:pPr>
            <a:r>
              <a:rPr lang="sr-Cyrl-RS" sz="1900" dirty="0" smtClean="0"/>
              <a:t>	окружење 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1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448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Методичка пракса музичког васпитања</vt:lpstr>
      <vt:lpstr>Методичка пракса музичког васпитања</vt:lpstr>
      <vt:lpstr>Методичка пракса музичког васпитања</vt:lpstr>
      <vt:lpstr>Методичка пракса музичког васпитања</vt:lpstr>
      <vt:lpstr>Методичка пракса музичког васпитања</vt:lpstr>
      <vt:lpstr>Методичка пракса музичког васпитања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Методичка пракса музичког васпитања</dc:title>
  <dc:creator>Stevan</dc:creator>
  <cp:lastModifiedBy>Stevan</cp:lastModifiedBy>
  <cp:revision>10</cp:revision>
  <dcterms:created xsi:type="dcterms:W3CDTF">2021-02-25T13:03:36Z</dcterms:created>
  <dcterms:modified xsi:type="dcterms:W3CDTF">2021-02-25T14:59:38Z</dcterms:modified>
</cp:coreProperties>
</file>